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5" r:id="rId3"/>
    <p:sldId id="274" r:id="rId4"/>
    <p:sldId id="273" r:id="rId5"/>
    <p:sldId id="257" r:id="rId6"/>
    <p:sldId id="259" r:id="rId7"/>
    <p:sldId id="268" r:id="rId8"/>
    <p:sldId id="258" r:id="rId9"/>
    <p:sldId id="260" r:id="rId10"/>
    <p:sldId id="261" r:id="rId11"/>
    <p:sldId id="269" r:id="rId12"/>
    <p:sldId id="271" r:id="rId13"/>
    <p:sldId id="263" r:id="rId14"/>
    <p:sldId id="264" r:id="rId15"/>
    <p:sldId id="265" r:id="rId16"/>
    <p:sldId id="266" r:id="rId17"/>
    <p:sldId id="278" r:id="rId18"/>
    <p:sldId id="277"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39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278E2D-11B6-41FD-B6F7-4C72CC4A3926}" type="datetimeFigureOut">
              <a:rPr lang="en-US"/>
              <a:pPr>
                <a:defRPr/>
              </a:pPr>
              <a:t>10/13/2014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86765F7-47C9-474B-8FB4-9DC498BC471F}"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8F97304-5C56-4B85-BF77-8C8F300CDBD7}" type="datetimeFigureOut">
              <a:rPr lang="en-US"/>
              <a:pPr>
                <a:defRPr/>
              </a:pPr>
              <a:t>10/13/2014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8588ACD-EF5B-4342-9B9D-B6E9D53856A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6FE3FB8-5925-4F6F-90DA-D5C38014390B}" type="datetimeFigureOut">
              <a:rPr lang="en-US"/>
              <a:pPr>
                <a:defRPr/>
              </a:pPr>
              <a:t>10/13/2014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9E82189-E64A-4B38-A91F-62D1A4D524BF}"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F8C820D-2258-4A6F-9DDE-1DC10091732B}" type="datetimeFigureOut">
              <a:rPr lang="en-US"/>
              <a:pPr>
                <a:defRPr/>
              </a:pPr>
              <a:t>10/13/2014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8B79FCB-F5E7-46D7-BE22-5ADF10689B5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9C275EC-4BC2-40A6-9A9F-FB20C36B26FA}" type="datetimeFigureOut">
              <a:rPr lang="en-US"/>
              <a:pPr>
                <a:defRPr/>
              </a:pPr>
              <a:t>10/13/2014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D8E9149-B1C0-41AF-A480-0D05D4CBFCD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851410C-41F8-4053-80BD-9405B337AE3A}" type="datetimeFigureOut">
              <a:rPr lang="en-US"/>
              <a:pPr>
                <a:defRPr/>
              </a:pPr>
              <a:t>10/13/2014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56397C3-7C19-456F-AC4B-DBAE82EB3E3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24CD2A1-FEFE-4421-9FF1-E5AE8FFF28BF}" type="datetimeFigureOut">
              <a:rPr lang="en-US"/>
              <a:pPr>
                <a:defRPr/>
              </a:pPr>
              <a:t>10/13/2014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E64BB15-EAAC-42B8-B702-E069BAF903E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8948415-64BE-4ABD-8B07-F5F9B2BB1537}" type="datetimeFigureOut">
              <a:rPr lang="en-US"/>
              <a:pPr>
                <a:defRPr/>
              </a:pPr>
              <a:t>10/13/2014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DD3BD42-DA96-47F4-BC67-FC609B12DF0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6C2FEC-018F-42E6-9108-3F7A65E1CBCB}" type="datetimeFigureOut">
              <a:rPr lang="en-US"/>
              <a:pPr>
                <a:defRPr/>
              </a:pPr>
              <a:t>10/13/2014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98759092-646B-472B-B43C-284E5D5040B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1BF757-78D1-4FEB-85FF-FF837AA65D27}" type="datetimeFigureOut">
              <a:rPr lang="en-US"/>
              <a:pPr>
                <a:defRPr/>
              </a:pPr>
              <a:t>10/13/2014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AA0EBAA-EE8C-4DB0-8EDA-BD9F6FF93F6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4CE175-4EE1-4ABB-9283-89144B0A93BA}" type="datetimeFigureOut">
              <a:rPr lang="en-US"/>
              <a:pPr>
                <a:defRPr/>
              </a:pPr>
              <a:t>10/13/2014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17CA90-29CD-4BBF-93ED-5239EB4EE1A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9ACC55-925B-4EC7-8F23-0798C995298F}" type="datetimeFigureOut">
              <a:rPr lang="en-US"/>
              <a:pPr>
                <a:defRPr/>
              </a:pPr>
              <a:t>10/13/2014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EF176C6-E4FC-489A-8F59-FA13883B72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LCC%20Acounts%202013-2014.xls"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pPr eaLnBrk="1" hangingPunct="1"/>
            <a:r>
              <a:rPr lang="en-GB" smtClean="0"/>
              <a:t>Liverpool Canoe Club</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r>
              <a:rPr lang="en-GB" dirty="0" smtClean="0"/>
              <a:t>AGM</a:t>
            </a:r>
          </a:p>
          <a:p>
            <a:pPr eaLnBrk="1" fontAlgn="auto" hangingPunct="1">
              <a:spcAft>
                <a:spcPts val="0"/>
              </a:spcAft>
              <a:buFont typeface="Arial"/>
              <a:buNone/>
              <a:defRPr/>
            </a:pPr>
            <a:r>
              <a:rPr lang="en-GB" dirty="0" smtClean="0"/>
              <a:t>13/10/2014</a:t>
            </a:r>
          </a:p>
          <a:p>
            <a:pPr eaLnBrk="1" fontAlgn="auto" hangingPunct="1">
              <a:spcAft>
                <a:spcPts val="0"/>
              </a:spcAft>
              <a:buFont typeface="Arial"/>
              <a:buNone/>
              <a:defRPr/>
            </a:pPr>
            <a:r>
              <a:rPr lang="en-GB" dirty="0" smtClean="0"/>
              <a:t>Please sign the attendance register</a:t>
            </a:r>
            <a:endParaRPr lang="en-GB" dirty="0"/>
          </a:p>
        </p:txBody>
      </p:sp>
      <p:pic>
        <p:nvPicPr>
          <p:cNvPr id="13315" name="Picture 3" descr="club logo 2.jpeg"/>
          <p:cNvPicPr>
            <a:picLocks noChangeAspect="1"/>
          </p:cNvPicPr>
          <p:nvPr/>
        </p:nvPicPr>
        <p:blipFill>
          <a:blip r:embed="rId2"/>
          <a:srcRect/>
          <a:stretch>
            <a:fillRect/>
          </a:stretch>
        </p:blipFill>
        <p:spPr bwMode="auto">
          <a:xfrm>
            <a:off x="7207250" y="504825"/>
            <a:ext cx="1511300" cy="1625600"/>
          </a:xfrm>
          <a:prstGeom prst="rect">
            <a:avLst/>
          </a:prstGeom>
          <a:noFill/>
          <a:ln w="9525">
            <a:noFill/>
            <a:miter lim="800000"/>
            <a:headEnd/>
            <a:tailEnd/>
          </a:ln>
        </p:spPr>
      </p:pic>
      <p:pic>
        <p:nvPicPr>
          <p:cNvPr id="13316" name="Picture 4" descr="club logo.jpeg"/>
          <p:cNvPicPr>
            <a:picLocks noChangeAspect="1"/>
          </p:cNvPicPr>
          <p:nvPr/>
        </p:nvPicPr>
        <p:blipFill>
          <a:blip r:embed="rId3"/>
          <a:srcRect/>
          <a:stretch>
            <a:fillRect/>
          </a:stretch>
        </p:blipFill>
        <p:spPr bwMode="auto">
          <a:xfrm>
            <a:off x="338138" y="231775"/>
            <a:ext cx="2336800" cy="23368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0482"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20483" name="Picture 5" descr="10306775_10154233289300314_8283759463748225970_n[1]"/>
          <p:cNvPicPr>
            <a:picLocks noChangeAspect="1" noChangeArrowheads="1"/>
          </p:cNvPicPr>
          <p:nvPr/>
        </p:nvPicPr>
        <p:blipFill>
          <a:blip r:embed="rId4"/>
          <a:srcRect/>
          <a:stretch>
            <a:fillRect/>
          </a:stretch>
        </p:blipFill>
        <p:spPr bwMode="auto">
          <a:xfrm>
            <a:off x="1593850" y="403225"/>
            <a:ext cx="6175375" cy="4632325"/>
          </a:xfrm>
          <a:prstGeom prst="rect">
            <a:avLst/>
          </a:prstGeom>
          <a:noFill/>
          <a:ln w="9525">
            <a:noFill/>
            <a:miter lim="800000"/>
            <a:headEnd/>
            <a:tailEnd/>
          </a:ln>
        </p:spPr>
      </p:pic>
      <p:sp>
        <p:nvSpPr>
          <p:cNvPr id="20484" name="Text Box 6"/>
          <p:cNvSpPr txBox="1">
            <a:spLocks noChangeArrowheads="1"/>
          </p:cNvSpPr>
          <p:nvPr/>
        </p:nvSpPr>
        <p:spPr bwMode="auto">
          <a:xfrm>
            <a:off x="2387600" y="5240338"/>
            <a:ext cx="4900613" cy="641350"/>
          </a:xfrm>
          <a:prstGeom prst="rect">
            <a:avLst/>
          </a:prstGeom>
          <a:noFill/>
          <a:ln w="9525">
            <a:noFill/>
            <a:miter lim="800000"/>
            <a:headEnd/>
            <a:tailEnd/>
          </a:ln>
        </p:spPr>
        <p:txBody>
          <a:bodyPr>
            <a:spAutoFit/>
          </a:bodyPr>
          <a:lstStyle/>
          <a:p>
            <a:pPr defTabSz="914400">
              <a:spcBef>
                <a:spcPct val="50000"/>
              </a:spcBef>
            </a:pPr>
            <a:r>
              <a:rPr lang="en-GB"/>
              <a:t>Competition in Wagon Lane, Bradford and Bingley Canoe Club: DIV4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1506"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21507" name="Text Box 5"/>
          <p:cNvSpPr txBox="1">
            <a:spLocks noChangeArrowheads="1"/>
          </p:cNvSpPr>
          <p:nvPr/>
        </p:nvSpPr>
        <p:spPr bwMode="auto">
          <a:xfrm>
            <a:off x="2387600" y="5240338"/>
            <a:ext cx="4900613" cy="641350"/>
          </a:xfrm>
          <a:prstGeom prst="rect">
            <a:avLst/>
          </a:prstGeom>
          <a:noFill/>
          <a:ln w="9525">
            <a:noFill/>
            <a:miter lim="800000"/>
            <a:headEnd/>
            <a:tailEnd/>
          </a:ln>
        </p:spPr>
        <p:txBody>
          <a:bodyPr>
            <a:spAutoFit/>
          </a:bodyPr>
          <a:lstStyle/>
          <a:p>
            <a:pPr defTabSz="914400">
              <a:spcBef>
                <a:spcPct val="50000"/>
              </a:spcBef>
            </a:pPr>
            <a:r>
              <a:rPr lang="en-GB"/>
              <a:t>Stafford and Stone Canoe Club: coaching session &amp; DIV3 </a:t>
            </a:r>
          </a:p>
        </p:txBody>
      </p:sp>
      <p:pic>
        <p:nvPicPr>
          <p:cNvPr id="21508" name="Picture 7"/>
          <p:cNvPicPr>
            <a:picLocks noChangeAspect="1" noChangeArrowheads="1"/>
          </p:cNvPicPr>
          <p:nvPr/>
        </p:nvPicPr>
        <p:blipFill>
          <a:blip r:embed="rId4"/>
          <a:srcRect/>
          <a:stretch>
            <a:fillRect/>
          </a:stretch>
        </p:blipFill>
        <p:spPr bwMode="auto">
          <a:xfrm>
            <a:off x="4654550" y="1098550"/>
            <a:ext cx="5267325" cy="3952875"/>
          </a:xfrm>
          <a:prstGeom prst="rect">
            <a:avLst/>
          </a:prstGeom>
          <a:noFill/>
          <a:ln w="9525">
            <a:noFill/>
            <a:miter lim="800000"/>
            <a:headEnd/>
            <a:tailEnd/>
          </a:ln>
        </p:spPr>
      </p:pic>
      <p:pic>
        <p:nvPicPr>
          <p:cNvPr id="21509" name="Picture 6"/>
          <p:cNvPicPr>
            <a:picLocks noChangeAspect="1" noChangeArrowheads="1"/>
          </p:cNvPicPr>
          <p:nvPr/>
        </p:nvPicPr>
        <p:blipFill>
          <a:blip r:embed="rId5"/>
          <a:srcRect/>
          <a:stretch>
            <a:fillRect/>
          </a:stretch>
        </p:blipFill>
        <p:spPr bwMode="auto">
          <a:xfrm>
            <a:off x="246063" y="287338"/>
            <a:ext cx="4983162" cy="374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2530"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22531" name="Text Box 4"/>
          <p:cNvSpPr txBox="1">
            <a:spLocks noChangeArrowheads="1"/>
          </p:cNvSpPr>
          <p:nvPr/>
        </p:nvSpPr>
        <p:spPr bwMode="auto">
          <a:xfrm>
            <a:off x="2387600" y="5240338"/>
            <a:ext cx="4900613" cy="366712"/>
          </a:xfrm>
          <a:prstGeom prst="rect">
            <a:avLst/>
          </a:prstGeom>
          <a:noFill/>
          <a:ln w="9525">
            <a:noFill/>
            <a:miter lim="800000"/>
            <a:headEnd/>
            <a:tailEnd/>
          </a:ln>
        </p:spPr>
        <p:txBody>
          <a:bodyPr>
            <a:spAutoFit/>
          </a:bodyPr>
          <a:lstStyle/>
          <a:p>
            <a:pPr>
              <a:spcBef>
                <a:spcPct val="50000"/>
              </a:spcBef>
            </a:pPr>
            <a:r>
              <a:rPr lang="en-GB"/>
              <a:t>Anglesey Weekend: Slalom in the bay</a:t>
            </a:r>
          </a:p>
        </p:txBody>
      </p:sp>
      <p:pic>
        <p:nvPicPr>
          <p:cNvPr id="22532" name="Picture 7"/>
          <p:cNvPicPr>
            <a:picLocks noChangeAspect="1" noChangeArrowheads="1"/>
          </p:cNvPicPr>
          <p:nvPr/>
        </p:nvPicPr>
        <p:blipFill>
          <a:blip r:embed="rId4"/>
          <a:srcRect/>
          <a:stretch>
            <a:fillRect/>
          </a:stretch>
        </p:blipFill>
        <p:spPr bwMode="auto">
          <a:xfrm>
            <a:off x="2324100" y="554038"/>
            <a:ext cx="5267325"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GB" smtClean="0"/>
              <a:t>Discipline Reports – Coaching </a:t>
            </a:r>
            <a:r>
              <a:rPr lang="en-GB" baseline="-25000" smtClean="0"/>
              <a:t>Ian</a:t>
            </a:r>
            <a:r>
              <a:rPr lang="en-GB" smtClean="0"/>
              <a:t> </a:t>
            </a:r>
            <a:r>
              <a:rPr lang="en-GB" baseline="-25000" smtClean="0"/>
              <a:t>Bell</a:t>
            </a:r>
          </a:p>
        </p:txBody>
      </p:sp>
      <p:pic>
        <p:nvPicPr>
          <p:cNvPr id="24578"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4579"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24581" name="Picture 5"/>
          <p:cNvPicPr>
            <a:picLocks noChangeAspect="1" noChangeArrowheads="1"/>
          </p:cNvPicPr>
          <p:nvPr/>
        </p:nvPicPr>
        <p:blipFill>
          <a:blip r:embed="rId4"/>
          <a:srcRect/>
          <a:stretch>
            <a:fillRect/>
          </a:stretch>
        </p:blipFill>
        <p:spPr bwMode="auto">
          <a:xfrm>
            <a:off x="6238875" y="1417638"/>
            <a:ext cx="2447925" cy="1666875"/>
          </a:xfrm>
          <a:prstGeom prst="rect">
            <a:avLst/>
          </a:prstGeom>
          <a:noFill/>
          <a:ln w="9525">
            <a:noFill/>
            <a:miter lim="800000"/>
            <a:headEnd/>
            <a:tailEnd/>
          </a:ln>
          <a:effectLst/>
        </p:spPr>
      </p:pic>
      <p:sp>
        <p:nvSpPr>
          <p:cNvPr id="24582" name="Text Box 6"/>
          <p:cNvSpPr txBox="1">
            <a:spLocks noChangeArrowheads="1"/>
          </p:cNvSpPr>
          <p:nvPr/>
        </p:nvSpPr>
        <p:spPr bwMode="auto">
          <a:xfrm>
            <a:off x="457200" y="1417638"/>
            <a:ext cx="6189663" cy="3943350"/>
          </a:xfrm>
          <a:prstGeom prst="rect">
            <a:avLst/>
          </a:prstGeom>
          <a:noFill/>
          <a:ln w="9525">
            <a:noFill/>
            <a:miter lim="800000"/>
            <a:headEnd/>
            <a:tailEnd/>
          </a:ln>
          <a:effectLst/>
        </p:spPr>
        <p:txBody>
          <a:bodyPr>
            <a:spAutoFit/>
          </a:bodyPr>
          <a:lstStyle/>
          <a:p>
            <a:pPr defTabSz="914400">
              <a:spcBef>
                <a:spcPct val="50000"/>
              </a:spcBef>
              <a:buFontTx/>
              <a:buChar char="•"/>
            </a:pPr>
            <a:r>
              <a:rPr lang="en-GB"/>
              <a:t>Coach Mentor Scheme</a:t>
            </a:r>
          </a:p>
          <a:p>
            <a:pPr defTabSz="914400">
              <a:spcBef>
                <a:spcPct val="50000"/>
              </a:spcBef>
              <a:buFontTx/>
              <a:buChar char="•"/>
            </a:pPr>
            <a:r>
              <a:rPr lang="en-GB"/>
              <a:t>Rosie Diver Coaching (Open boats and Ladies group)</a:t>
            </a:r>
          </a:p>
          <a:p>
            <a:pPr defTabSz="914400">
              <a:spcBef>
                <a:spcPct val="50000"/>
              </a:spcBef>
              <a:buFontTx/>
              <a:buChar char="•"/>
            </a:pPr>
            <a:r>
              <a:rPr lang="en-GB"/>
              <a:t>Introductory Courses at the docks</a:t>
            </a:r>
          </a:p>
          <a:p>
            <a:pPr defTabSz="914400">
              <a:spcBef>
                <a:spcPct val="50000"/>
              </a:spcBef>
              <a:buFontTx/>
              <a:buChar char="•"/>
            </a:pPr>
            <a:r>
              <a:rPr lang="en-GB"/>
              <a:t>Kingsway Pool </a:t>
            </a:r>
          </a:p>
          <a:p>
            <a:pPr defTabSz="914400">
              <a:spcBef>
                <a:spcPct val="50000"/>
              </a:spcBef>
              <a:buFontTx/>
              <a:buChar char="•"/>
            </a:pPr>
            <a:r>
              <a:rPr lang="en-GB"/>
              <a:t>Dave Reynolds Rolling courses at Broadgreen pool</a:t>
            </a:r>
          </a:p>
          <a:p>
            <a:pPr defTabSz="914400">
              <a:spcBef>
                <a:spcPct val="50000"/>
              </a:spcBef>
              <a:buFontTx/>
              <a:buChar char="•"/>
            </a:pPr>
            <a:r>
              <a:rPr lang="en-GB"/>
              <a:t>Improver White Water Coaching courses run by Mark Young and Roy McHale</a:t>
            </a:r>
          </a:p>
          <a:p>
            <a:pPr defTabSz="914400">
              <a:spcBef>
                <a:spcPct val="50000"/>
              </a:spcBef>
              <a:buFontTx/>
              <a:buChar char="•"/>
            </a:pPr>
            <a:r>
              <a:rPr lang="en-GB"/>
              <a:t>Pete Thomas Introduction to Sea Kayaking</a:t>
            </a:r>
          </a:p>
          <a:p>
            <a:pPr defTabSz="914400">
              <a:spcBef>
                <a:spcPct val="50000"/>
              </a:spcBef>
              <a:buFontTx/>
              <a:buChar char="•"/>
            </a:pPr>
            <a:r>
              <a:rPr lang="en-GB"/>
              <a:t>1, 2 and 3 Star training and assessment courses</a:t>
            </a:r>
          </a:p>
          <a:p>
            <a:pPr defTabSz="914400">
              <a:spcBef>
                <a:spcPct val="50000"/>
              </a:spcBef>
              <a:buFontTx/>
              <a:buChar char="•"/>
            </a:pP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GB" smtClean="0"/>
              <a:t>Discipline Reports – Polo </a:t>
            </a:r>
            <a:r>
              <a:rPr lang="en-GB" baseline="-25000" smtClean="0"/>
              <a:t>Scott Gibson</a:t>
            </a:r>
            <a:endParaRPr lang="en-GB" smtClean="0"/>
          </a:p>
        </p:txBody>
      </p:sp>
      <p:pic>
        <p:nvPicPr>
          <p:cNvPr id="25602"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5603"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25604" name="Picture 2"/>
          <p:cNvPicPr>
            <a:picLocks noChangeAspect="1"/>
          </p:cNvPicPr>
          <p:nvPr/>
        </p:nvPicPr>
        <p:blipFill>
          <a:blip r:embed="rId4"/>
          <a:srcRect/>
          <a:stretch>
            <a:fillRect/>
          </a:stretch>
        </p:blipFill>
        <p:spPr bwMode="auto">
          <a:xfrm>
            <a:off x="3827463" y="1681163"/>
            <a:ext cx="1801812" cy="1349375"/>
          </a:xfrm>
          <a:prstGeom prst="rect">
            <a:avLst/>
          </a:prstGeom>
          <a:noFill/>
          <a:ln w="9525">
            <a:noFill/>
            <a:miter lim="800000"/>
            <a:headEnd/>
            <a:tailEnd/>
          </a:ln>
        </p:spPr>
      </p:pic>
      <p:sp>
        <p:nvSpPr>
          <p:cNvPr id="25606" name="Text Box 6"/>
          <p:cNvSpPr txBox="1">
            <a:spLocks noChangeArrowheads="1"/>
          </p:cNvSpPr>
          <p:nvPr/>
        </p:nvSpPr>
        <p:spPr bwMode="auto">
          <a:xfrm>
            <a:off x="695325" y="1417638"/>
            <a:ext cx="5815013" cy="3743325"/>
          </a:xfrm>
          <a:prstGeom prst="rect">
            <a:avLst/>
          </a:prstGeom>
          <a:noFill/>
          <a:ln w="9525">
            <a:noFill/>
            <a:miter lim="800000"/>
            <a:headEnd/>
            <a:tailEnd/>
          </a:ln>
          <a:effectLst/>
        </p:spPr>
        <p:txBody>
          <a:bodyPr>
            <a:spAutoFit/>
          </a:bodyPr>
          <a:lstStyle/>
          <a:p>
            <a:pPr defTabSz="914400">
              <a:spcBef>
                <a:spcPct val="50000"/>
              </a:spcBef>
              <a:buFontTx/>
              <a:buChar char="•"/>
            </a:pPr>
            <a:r>
              <a:rPr lang="en-GB" sz="2400">
                <a:latin typeface="Calibri" pitchFamily="34" charset="0"/>
              </a:rPr>
              <a:t>The national leagues </a:t>
            </a:r>
          </a:p>
          <a:p>
            <a:pPr defTabSz="914400">
              <a:spcBef>
                <a:spcPct val="50000"/>
              </a:spcBef>
              <a:buFontTx/>
              <a:buChar char="•"/>
            </a:pPr>
            <a:r>
              <a:rPr lang="en-GB" sz="2400">
                <a:latin typeface="Calibri" pitchFamily="34" charset="0"/>
              </a:rPr>
              <a:t>Local</a:t>
            </a:r>
            <a:r>
              <a:rPr lang="en-GB"/>
              <a:t> </a:t>
            </a:r>
            <a:r>
              <a:rPr lang="en-GB" sz="2400">
                <a:latin typeface="Calibri" pitchFamily="34" charset="0"/>
              </a:rPr>
              <a:t>leagues </a:t>
            </a:r>
          </a:p>
          <a:p>
            <a:pPr defTabSz="914400">
              <a:spcBef>
                <a:spcPct val="50000"/>
              </a:spcBef>
              <a:buFontTx/>
              <a:buChar char="•"/>
            </a:pPr>
            <a:r>
              <a:rPr lang="en-GB" sz="2400">
                <a:latin typeface="Calibri" pitchFamily="34" charset="0"/>
              </a:rPr>
              <a:t>Ladies teams </a:t>
            </a:r>
          </a:p>
          <a:p>
            <a:pPr defTabSz="914400">
              <a:spcBef>
                <a:spcPct val="50000"/>
              </a:spcBef>
              <a:buFontTx/>
              <a:buChar char="•"/>
            </a:pPr>
            <a:r>
              <a:rPr lang="en-GB" sz="2400">
                <a:latin typeface="Calibri" pitchFamily="34" charset="0"/>
              </a:rPr>
              <a:t>Liverpool international </a:t>
            </a:r>
          </a:p>
          <a:p>
            <a:pPr defTabSz="914400">
              <a:spcBef>
                <a:spcPct val="50000"/>
              </a:spcBef>
              <a:buFontTx/>
              <a:buChar char="•"/>
            </a:pPr>
            <a:r>
              <a:rPr lang="en-GB" sz="2400">
                <a:latin typeface="Calibri" pitchFamily="34" charset="0"/>
              </a:rPr>
              <a:t>Pool sessions </a:t>
            </a:r>
          </a:p>
          <a:p>
            <a:pPr defTabSz="914400">
              <a:spcBef>
                <a:spcPct val="50000"/>
              </a:spcBef>
              <a:buFontTx/>
              <a:buChar char="•"/>
            </a:pPr>
            <a:r>
              <a:rPr lang="en-GB" sz="2400">
                <a:latin typeface="Calibri" pitchFamily="34" charset="0"/>
              </a:rPr>
              <a:t>Looking to start a under 18 team </a:t>
            </a:r>
          </a:p>
          <a:p>
            <a:pPr defTabSz="914400">
              <a:spcBef>
                <a:spcPct val="50000"/>
              </a:spcBef>
            </a:pPr>
            <a:r>
              <a:rPr lang="en-GB" sz="2400">
                <a:latin typeface="Calibri" pitchFamily="34" charset="0"/>
              </a:rPr>
              <a:t>  next year.</a:t>
            </a:r>
          </a:p>
        </p:txBody>
      </p:sp>
      <p:pic>
        <p:nvPicPr>
          <p:cNvPr id="25607" name="Picture 7"/>
          <p:cNvPicPr>
            <a:picLocks noChangeAspect="1" noChangeArrowheads="1"/>
          </p:cNvPicPr>
          <p:nvPr/>
        </p:nvPicPr>
        <p:blipFill>
          <a:blip r:embed="rId5"/>
          <a:srcRect b="10832"/>
          <a:stretch>
            <a:fillRect/>
          </a:stretch>
        </p:blipFill>
        <p:spPr bwMode="auto">
          <a:xfrm>
            <a:off x="5907088" y="1681163"/>
            <a:ext cx="2779712" cy="29400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sz="3600" dirty="0" smtClean="0"/>
              <a:t>Discipline Reports – White Water </a:t>
            </a:r>
            <a:br>
              <a:rPr lang="en-GB" sz="3600" dirty="0" smtClean="0"/>
            </a:br>
            <a:r>
              <a:rPr lang="en-GB" baseline="-25000" dirty="0" smtClean="0"/>
              <a:t>Roy McHale</a:t>
            </a:r>
            <a:r>
              <a:rPr lang="en-GB" dirty="0" smtClean="0"/>
              <a:t> </a:t>
            </a:r>
            <a:r>
              <a:rPr lang="en-GB" baseline="-25000" dirty="0" smtClean="0"/>
              <a:t>&amp; Mark Young </a:t>
            </a:r>
            <a:endParaRPr lang="en-GB" baseline="-25000" dirty="0"/>
          </a:p>
        </p:txBody>
      </p:sp>
      <p:pic>
        <p:nvPicPr>
          <p:cNvPr id="26626"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6627"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26628" name="Picture 2"/>
          <p:cNvPicPr>
            <a:picLocks noChangeAspect="1"/>
          </p:cNvPicPr>
          <p:nvPr/>
        </p:nvPicPr>
        <p:blipFill>
          <a:blip r:embed="rId4"/>
          <a:srcRect/>
          <a:stretch>
            <a:fillRect/>
          </a:stretch>
        </p:blipFill>
        <p:spPr bwMode="auto">
          <a:xfrm>
            <a:off x="5022850" y="1897063"/>
            <a:ext cx="3289300" cy="2463800"/>
          </a:xfrm>
          <a:prstGeom prst="rect">
            <a:avLst/>
          </a:prstGeom>
          <a:noFill/>
          <a:ln w="9525">
            <a:noFill/>
            <a:miter lim="800000"/>
            <a:headEnd/>
            <a:tailEnd/>
          </a:ln>
        </p:spPr>
      </p:pic>
      <p:sp>
        <p:nvSpPr>
          <p:cNvPr id="26630" name="Text Box 6"/>
          <p:cNvSpPr txBox="1">
            <a:spLocks noChangeArrowheads="1"/>
          </p:cNvSpPr>
          <p:nvPr/>
        </p:nvSpPr>
        <p:spPr bwMode="auto">
          <a:xfrm>
            <a:off x="457200" y="1897063"/>
            <a:ext cx="4333875" cy="3529012"/>
          </a:xfrm>
          <a:prstGeom prst="rect">
            <a:avLst/>
          </a:prstGeom>
          <a:noFill/>
          <a:ln w="9525">
            <a:noFill/>
            <a:miter lim="800000"/>
            <a:headEnd/>
            <a:tailEnd/>
          </a:ln>
          <a:effectLst/>
        </p:spPr>
        <p:txBody>
          <a:bodyPr>
            <a:spAutoFit/>
          </a:bodyPr>
          <a:lstStyle/>
          <a:p>
            <a:pPr defTabSz="914400">
              <a:spcBef>
                <a:spcPct val="50000"/>
              </a:spcBef>
              <a:buFontTx/>
              <a:buChar char="•"/>
            </a:pPr>
            <a:r>
              <a:rPr lang="en-GB"/>
              <a:t>Improvers Trips developing  leaders and assistants</a:t>
            </a:r>
          </a:p>
          <a:p>
            <a:pPr defTabSz="914400">
              <a:spcBef>
                <a:spcPct val="50000"/>
              </a:spcBef>
              <a:buFontTx/>
              <a:buChar char="•"/>
            </a:pPr>
            <a:r>
              <a:rPr lang="en-GB"/>
              <a:t>2 x 3 Star White Water Assessments run on the river Dee</a:t>
            </a:r>
          </a:p>
          <a:p>
            <a:pPr defTabSz="914400">
              <a:spcBef>
                <a:spcPct val="50000"/>
              </a:spcBef>
              <a:buFontTx/>
              <a:buChar char="•"/>
            </a:pPr>
            <a:r>
              <a:rPr lang="en-GB"/>
              <a:t>Several White Water Safety and rescue Courses organised with outside providers</a:t>
            </a:r>
          </a:p>
          <a:p>
            <a:pPr defTabSz="914400">
              <a:spcBef>
                <a:spcPct val="50000"/>
              </a:spcBef>
              <a:buFontTx/>
              <a:buChar char="•"/>
            </a:pPr>
            <a:r>
              <a:rPr lang="en-GB"/>
              <a:t>Alps trip</a:t>
            </a:r>
          </a:p>
          <a:p>
            <a:pPr defTabSz="914400">
              <a:spcBef>
                <a:spcPct val="50000"/>
              </a:spcBef>
              <a:buFontTx/>
              <a:buChar char="•"/>
            </a:pPr>
            <a:r>
              <a:rPr lang="en-GB"/>
              <a:t>4 star training and assessments</a:t>
            </a:r>
          </a:p>
          <a:p>
            <a:pPr defTabSz="914400">
              <a:spcBef>
                <a:spcPct val="50000"/>
              </a:spcBef>
              <a:buFontTx/>
              <a:buChar char="•"/>
            </a:pP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GB" sz="3200" smtClean="0"/>
              <a:t>Discipline Reports – Kayak Safety</a:t>
            </a:r>
            <a:r>
              <a:rPr lang="en-GB" sz="3600" smtClean="0"/>
              <a:t> </a:t>
            </a:r>
            <a:r>
              <a:rPr lang="en-GB" sz="3600" baseline="-25000" smtClean="0"/>
              <a:t>John Worswick</a:t>
            </a:r>
            <a:endParaRPr lang="en-GB" baseline="-25000" smtClean="0"/>
          </a:p>
        </p:txBody>
      </p:sp>
      <p:pic>
        <p:nvPicPr>
          <p:cNvPr id="27650"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27651"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27652" name="Picture 2"/>
          <p:cNvPicPr>
            <a:picLocks noChangeAspect="1"/>
          </p:cNvPicPr>
          <p:nvPr/>
        </p:nvPicPr>
        <p:blipFill>
          <a:blip r:embed="rId4"/>
          <a:srcRect/>
          <a:stretch>
            <a:fillRect/>
          </a:stretch>
        </p:blipFill>
        <p:spPr bwMode="auto">
          <a:xfrm>
            <a:off x="2111375" y="1303338"/>
            <a:ext cx="5480050" cy="411003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457200" y="274638"/>
            <a:ext cx="8229600" cy="1171575"/>
          </a:xfrm>
        </p:spPr>
        <p:txBody>
          <a:bodyPr/>
          <a:lstStyle/>
          <a:p>
            <a:pPr algn="r" eaLnBrk="1" hangingPunct="1"/>
            <a:r>
              <a:rPr lang="en-GB" sz="4000" smtClean="0"/>
              <a:t>Discipline Reports – Juniors </a:t>
            </a:r>
            <a:r>
              <a:rPr lang="en-GB" sz="4000" baseline="-25000" smtClean="0"/>
              <a:t>Chris Murphy</a:t>
            </a:r>
          </a:p>
        </p:txBody>
      </p:sp>
      <p:sp>
        <p:nvSpPr>
          <p:cNvPr id="35843" name="Content Placeholder 2"/>
          <p:cNvSpPr>
            <a:spLocks noGrp="1"/>
          </p:cNvSpPr>
          <p:nvPr>
            <p:ph idx="4294967295"/>
          </p:nvPr>
        </p:nvSpPr>
        <p:spPr>
          <a:xfrm>
            <a:off x="647700" y="1284288"/>
            <a:ext cx="8229600" cy="4092575"/>
          </a:xfrm>
        </p:spPr>
        <p:txBody>
          <a:bodyPr/>
          <a:lstStyle/>
          <a:p>
            <a:r>
              <a:rPr lang="en-GB" sz="2400" smtClean="0"/>
              <a:t>Tuesday night Junior club  at the docks (summer)</a:t>
            </a:r>
          </a:p>
          <a:p>
            <a:r>
              <a:rPr lang="en-GB" sz="2400" smtClean="0"/>
              <a:t>Tuesday night at Broadgreen (winter)</a:t>
            </a:r>
          </a:p>
          <a:p>
            <a:r>
              <a:rPr lang="en-GB" sz="2400" smtClean="0"/>
              <a:t>Saturday morning Junior club and Youth Development</a:t>
            </a:r>
          </a:p>
          <a:p>
            <a:r>
              <a:rPr lang="en-GB" sz="2400" smtClean="0"/>
              <a:t>Pen y Bont Junior club camp </a:t>
            </a:r>
          </a:p>
          <a:p>
            <a:r>
              <a:rPr lang="en-GB" sz="2400" smtClean="0"/>
              <a:t>Juniors in the Alps.</a:t>
            </a:r>
          </a:p>
          <a:p>
            <a:r>
              <a:rPr lang="en-GB" sz="2400" smtClean="0"/>
              <a:t>Peel Island bivvi </a:t>
            </a:r>
          </a:p>
          <a:p>
            <a:r>
              <a:rPr lang="en-GB" sz="2400" smtClean="0"/>
              <a:t>Hilbre island  (The Masseys!)</a:t>
            </a:r>
          </a:p>
          <a:p>
            <a:r>
              <a:rPr lang="en-GB" sz="2400" smtClean="0"/>
              <a:t>John Allerton’s junior paddles at the Dee  and Burrs etc</a:t>
            </a:r>
          </a:p>
          <a:p>
            <a:r>
              <a:rPr lang="en-GB" sz="2400" smtClean="0"/>
              <a:t>The Tatum’s and the Harwood’s surf sessions? (I believe they take their kids on occasion?)</a:t>
            </a:r>
          </a:p>
        </p:txBody>
      </p:sp>
      <p:pic>
        <p:nvPicPr>
          <p:cNvPr id="35845" name="Picture 4" descr="club logo 2.jpeg"/>
          <p:cNvPicPr>
            <a:picLocks noChangeAspect="1"/>
          </p:cNvPicPr>
          <p:nvPr/>
        </p:nvPicPr>
        <p:blipFill>
          <a:blip r:embed="rId2"/>
          <a:srcRect/>
          <a:stretch>
            <a:fillRect/>
          </a:stretch>
        </p:blipFill>
        <p:spPr bwMode="auto">
          <a:xfrm>
            <a:off x="7591425" y="5240338"/>
            <a:ext cx="1127125" cy="121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pPr eaLnBrk="1" hangingPunct="1"/>
            <a:r>
              <a:rPr lang="en-GB" sz="3200" smtClean="0"/>
              <a:t>Discipline Reports – Open Canoeing</a:t>
            </a:r>
            <a:r>
              <a:rPr lang="en-GB" sz="3600" smtClean="0"/>
              <a:t> </a:t>
            </a:r>
            <a:r>
              <a:rPr lang="en-GB" sz="3600" baseline="-25000" smtClean="0"/>
              <a:t>Paul Harwood</a:t>
            </a:r>
            <a:endParaRPr lang="en-GB" baseline="-25000" smtClean="0"/>
          </a:p>
        </p:txBody>
      </p:sp>
      <p:pic>
        <p:nvPicPr>
          <p:cNvPr id="33795"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33796"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33798" name="Text Box 6"/>
          <p:cNvSpPr txBox="1">
            <a:spLocks noChangeArrowheads="1"/>
          </p:cNvSpPr>
          <p:nvPr/>
        </p:nvSpPr>
        <p:spPr bwMode="auto">
          <a:xfrm>
            <a:off x="1077913" y="1897063"/>
            <a:ext cx="6513512" cy="366712"/>
          </a:xfrm>
          <a:prstGeom prst="rect">
            <a:avLst/>
          </a:prstGeom>
          <a:noFill/>
          <a:ln w="9525">
            <a:noFill/>
            <a:miter lim="800000"/>
            <a:headEnd/>
            <a:tailEnd/>
          </a:ln>
          <a:effectLst/>
        </p:spPr>
        <p:txBody>
          <a:bodyPr>
            <a:spAutoFit/>
          </a:bodyPr>
          <a:lstStyle/>
          <a:p>
            <a:pPr defTabSz="914400">
              <a:spcBef>
                <a:spcPct val="50000"/>
              </a:spcBef>
            </a:pPr>
            <a:endParaRPr lang="en-GB"/>
          </a:p>
        </p:txBody>
      </p:sp>
      <p:sp>
        <p:nvSpPr>
          <p:cNvPr id="33799" name="Text Box 7"/>
          <p:cNvSpPr txBox="1">
            <a:spLocks noChangeArrowheads="1"/>
          </p:cNvSpPr>
          <p:nvPr/>
        </p:nvSpPr>
        <p:spPr bwMode="auto">
          <a:xfrm>
            <a:off x="457200" y="1209675"/>
            <a:ext cx="4756150" cy="4486275"/>
          </a:xfrm>
          <a:prstGeom prst="rect">
            <a:avLst/>
          </a:prstGeom>
          <a:noFill/>
          <a:ln w="9525">
            <a:noFill/>
            <a:miter lim="800000"/>
            <a:headEnd/>
            <a:tailEnd/>
          </a:ln>
          <a:effectLst/>
        </p:spPr>
        <p:txBody>
          <a:bodyPr>
            <a:spAutoFit/>
          </a:bodyPr>
          <a:lstStyle/>
          <a:p>
            <a:pPr defTabSz="914400"/>
            <a:r>
              <a:rPr lang="en-GB"/>
              <a:t>Canoeing in the club has gone from strength to strength this year due to the trips that Mike Alter has put on and the Canoe courses held at the docks by Rosie Diver.</a:t>
            </a:r>
          </a:p>
          <a:p>
            <a:pPr defTabSz="914400"/>
            <a:endParaRPr lang="en-GB"/>
          </a:p>
          <a:p>
            <a:pPr defTabSz="914400"/>
            <a:r>
              <a:rPr lang="en-GB"/>
              <a:t>“Single blading” is the only style of paddling I do, but </a:t>
            </a:r>
          </a:p>
          <a:p>
            <a:pPr defTabSz="914400"/>
            <a:r>
              <a:rPr lang="en-GB"/>
              <a:t>I hope that Mike Alter and Ruth Edwards can take it over and take canoeing places I cannot.</a:t>
            </a:r>
          </a:p>
          <a:p>
            <a:pPr defTabSz="914400"/>
            <a:endParaRPr lang="en-GB"/>
          </a:p>
          <a:p>
            <a:pPr defTabSz="914400"/>
            <a:r>
              <a:rPr lang="en-GB"/>
              <a:t>You will mainly see me at the beach or the docks but always in a canoe of some description. </a:t>
            </a:r>
          </a:p>
          <a:p>
            <a:pPr defTabSz="914400"/>
            <a:endParaRPr lang="en-GB"/>
          </a:p>
          <a:p>
            <a:pPr defTabSz="914400"/>
            <a:endParaRPr lang="en-GB"/>
          </a:p>
        </p:txBody>
      </p:sp>
      <p:pic>
        <p:nvPicPr>
          <p:cNvPr id="33800" name="Picture 8"/>
          <p:cNvPicPr>
            <a:picLocks noChangeAspect="1" noChangeArrowheads="1"/>
          </p:cNvPicPr>
          <p:nvPr/>
        </p:nvPicPr>
        <p:blipFill>
          <a:blip r:embed="rId4"/>
          <a:srcRect l="19557" r="8620" b="14514"/>
          <a:stretch>
            <a:fillRect/>
          </a:stretch>
        </p:blipFill>
        <p:spPr bwMode="auto">
          <a:xfrm>
            <a:off x="5473700" y="1417638"/>
            <a:ext cx="3244850" cy="2895600"/>
          </a:xfrm>
          <a:prstGeom prst="rect">
            <a:avLst/>
          </a:prstGeom>
          <a:noFill/>
          <a:ln w="9525">
            <a:noFill/>
            <a:miter lim="800000"/>
            <a:headEnd/>
            <a:tailEnd/>
          </a:ln>
          <a:effectLst/>
        </p:spPr>
      </p:pic>
      <p:pic>
        <p:nvPicPr>
          <p:cNvPr id="33801" name="Picture 2"/>
          <p:cNvPicPr>
            <a:picLocks noChangeAspect="1"/>
          </p:cNvPicPr>
          <p:nvPr/>
        </p:nvPicPr>
        <p:blipFill>
          <a:blip r:embed="rId5"/>
          <a:srcRect/>
          <a:stretch>
            <a:fillRect/>
          </a:stretch>
        </p:blipFill>
        <p:spPr bwMode="auto">
          <a:xfrm>
            <a:off x="5154613" y="4621213"/>
            <a:ext cx="2436812" cy="183038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sp>
        <p:nvSpPr>
          <p:cNvPr id="3" name="Content Placeholder 2"/>
          <p:cNvSpPr>
            <a:spLocks noGrp="1"/>
          </p:cNvSpPr>
          <p:nvPr>
            <p:ph idx="4294967295"/>
          </p:nvPr>
        </p:nvSpPr>
        <p:spPr>
          <a:xfrm>
            <a:off x="598488" y="1417638"/>
            <a:ext cx="8088312" cy="3319462"/>
          </a:xfrm>
        </p:spPr>
        <p:txBody>
          <a:bodyPr>
            <a:normAutofit/>
          </a:bodyPr>
          <a:lstStyle/>
          <a:p>
            <a:pPr eaLnBrk="1" hangingPunct="1">
              <a:lnSpc>
                <a:spcPct val="80000"/>
              </a:lnSpc>
            </a:pPr>
            <a:r>
              <a:rPr lang="en-GB" sz="2200" smtClean="0"/>
              <a:t>All the club accounts are on the website – every transactions is itemised.</a:t>
            </a:r>
          </a:p>
          <a:p>
            <a:pPr eaLnBrk="1" hangingPunct="1">
              <a:lnSpc>
                <a:spcPct val="80000"/>
              </a:lnSpc>
            </a:pPr>
            <a:r>
              <a:rPr lang="en-GB" sz="2200" smtClean="0">
                <a:hlinkClick r:id="rId3" action="ppaction://hlinkfile"/>
              </a:rPr>
              <a:t>Online club accounts………</a:t>
            </a:r>
            <a:endParaRPr lang="en-GB" sz="2200" smtClean="0"/>
          </a:p>
          <a:p>
            <a:pPr eaLnBrk="1" hangingPunct="1">
              <a:lnSpc>
                <a:spcPct val="80000"/>
              </a:lnSpc>
            </a:pPr>
            <a:r>
              <a:rPr lang="en-GB" sz="2200" smtClean="0"/>
              <a:t>Turnover £30,000</a:t>
            </a:r>
          </a:p>
          <a:p>
            <a:pPr eaLnBrk="1" hangingPunct="1">
              <a:lnSpc>
                <a:spcPct val="80000"/>
              </a:lnSpc>
            </a:pPr>
            <a:r>
              <a:rPr lang="en-GB" sz="2200" smtClean="0"/>
              <a:t>Balance carried forward Sept 2013 - £7351</a:t>
            </a:r>
          </a:p>
          <a:p>
            <a:pPr eaLnBrk="1" hangingPunct="1">
              <a:lnSpc>
                <a:spcPct val="80000"/>
              </a:lnSpc>
            </a:pPr>
            <a:r>
              <a:rPr lang="en-GB" sz="2200" smtClean="0"/>
              <a:t>Balance carried forward Sept 2014 - £6738</a:t>
            </a:r>
          </a:p>
          <a:p>
            <a:pPr eaLnBrk="1" hangingPunct="1">
              <a:lnSpc>
                <a:spcPct val="80000"/>
              </a:lnSpc>
            </a:pPr>
            <a:r>
              <a:rPr lang="en-GB" sz="2200" smtClean="0"/>
              <a:t>Membership income was £4,478</a:t>
            </a:r>
          </a:p>
          <a:p>
            <a:pPr eaLnBrk="1" hangingPunct="1">
              <a:lnSpc>
                <a:spcPct val="80000"/>
              </a:lnSpc>
            </a:pPr>
            <a:r>
              <a:rPr lang="en-GB" sz="2200" smtClean="0"/>
              <a:t>Largest expenditure was Equipment at £8315</a:t>
            </a:r>
          </a:p>
          <a:p>
            <a:pPr eaLnBrk="1" hangingPunct="1">
              <a:lnSpc>
                <a:spcPct val="80000"/>
              </a:lnSpc>
            </a:pPr>
            <a:r>
              <a:rPr lang="en-GB" sz="2200" smtClean="0"/>
              <a:t>Jackson Duo, Open Boat, Riot playboat, Delphin Sea Kayak, new paddles, Spraydecks, 2</a:t>
            </a:r>
            <a:r>
              <a:rPr lang="en-GB" sz="2200" baseline="30000" smtClean="0"/>
              <a:t>nd</a:t>
            </a:r>
            <a:r>
              <a:rPr lang="en-GB" sz="2200" smtClean="0"/>
              <a:t> Burn, 15 x 2</a:t>
            </a:r>
            <a:r>
              <a:rPr lang="en-GB" sz="2200" baseline="30000" smtClean="0"/>
              <a:t>nd</a:t>
            </a:r>
            <a:r>
              <a:rPr lang="en-GB" sz="2200" smtClean="0"/>
              <a:t> hand polo boats from Manchester CC, Notice boards, Buoyancy blocks and airbags etc</a:t>
            </a:r>
          </a:p>
        </p:txBody>
      </p:sp>
      <p:pic>
        <p:nvPicPr>
          <p:cNvPr id="31748" name="Picture 4" descr="club logo 2.jpeg"/>
          <p:cNvPicPr>
            <a:picLocks noChangeAspect="1"/>
          </p:cNvPicPr>
          <p:nvPr/>
        </p:nvPicPr>
        <p:blipFill>
          <a:blip r:embed="rId4"/>
          <a:srcRect/>
          <a:stretch>
            <a:fillRect/>
          </a:stretch>
        </p:blipFill>
        <p:spPr bwMode="auto">
          <a:xfrm>
            <a:off x="7591425" y="5240338"/>
            <a:ext cx="1127125" cy="1211262"/>
          </a:xfrm>
          <a:prstGeom prst="rect">
            <a:avLst/>
          </a:prstGeom>
          <a:noFill/>
          <a:ln w="9525">
            <a:noFill/>
            <a:miter lim="800000"/>
            <a:headEnd/>
            <a:tailEnd/>
          </a:ln>
        </p:spPr>
      </p:pic>
      <p:sp>
        <p:nvSpPr>
          <p:cNvPr id="2" name="Title 1"/>
          <p:cNvSpPr>
            <a:spLocks noGrp="1"/>
          </p:cNvSpPr>
          <p:nvPr>
            <p:ph type="title" idx="4294967295"/>
          </p:nvPr>
        </p:nvSpPr>
        <p:spPr/>
        <p:txBody>
          <a:bodyPr>
            <a:normAutofit/>
          </a:bodyPr>
          <a:lstStyle/>
          <a:p>
            <a:pPr eaLnBrk="1" hangingPunct="1"/>
            <a:r>
              <a:rPr lang="en-GB" smtClean="0"/>
              <a:t>Treasurer Report</a:t>
            </a:r>
            <a:r>
              <a:rPr lang="en-GB" baseline="-25000" smtClean="0"/>
              <a:t> Sam Godsell</a:t>
            </a:r>
            <a:endParaRPr lang="en-GB"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457200" y="274638"/>
            <a:ext cx="8229600" cy="668337"/>
          </a:xfrm>
        </p:spPr>
        <p:txBody>
          <a:bodyPr/>
          <a:lstStyle/>
          <a:p>
            <a:r>
              <a:rPr lang="en-GB" sz="4000" smtClean="0"/>
              <a:t>Club Accounts 2013-2014</a:t>
            </a:r>
          </a:p>
        </p:txBody>
      </p:sp>
      <p:sp>
        <p:nvSpPr>
          <p:cNvPr id="30723" name="Rectangle 3"/>
          <p:cNvSpPr>
            <a:spLocks noGrp="1"/>
          </p:cNvSpPr>
          <p:nvPr>
            <p:ph type="body" idx="1"/>
          </p:nvPr>
        </p:nvSpPr>
        <p:spPr/>
        <p:txBody>
          <a:bodyPr/>
          <a:lstStyle/>
          <a:p>
            <a:endParaRPr lang="en-GB" smtClean="0"/>
          </a:p>
        </p:txBody>
      </p:sp>
      <p:pic>
        <p:nvPicPr>
          <p:cNvPr id="30724" name="Picture 4"/>
          <p:cNvPicPr>
            <a:picLocks noChangeAspect="1" noChangeArrowheads="1"/>
          </p:cNvPicPr>
          <p:nvPr/>
        </p:nvPicPr>
        <p:blipFill>
          <a:blip r:embed="rId2"/>
          <a:srcRect/>
          <a:stretch>
            <a:fillRect/>
          </a:stretch>
        </p:blipFill>
        <p:spPr bwMode="auto">
          <a:xfrm>
            <a:off x="0" y="942975"/>
            <a:ext cx="9144000" cy="5470525"/>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club logo.jpeg"/>
          <p:cNvPicPr>
            <a:picLocks noChangeAspect="1"/>
          </p:cNvPicPr>
          <p:nvPr/>
        </p:nvPicPr>
        <p:blipFill>
          <a:blip r:embed="rId2"/>
          <a:srcRect/>
          <a:stretch>
            <a:fillRect/>
          </a:stretch>
        </p:blipFill>
        <p:spPr bwMode="auto">
          <a:xfrm>
            <a:off x="6781800" y="1600200"/>
            <a:ext cx="1619250" cy="1619250"/>
          </a:xfrm>
          <a:prstGeom prst="rect">
            <a:avLst/>
          </a:prstGeom>
          <a:noFill/>
          <a:ln w="9525">
            <a:noFill/>
            <a:miter lim="800000"/>
            <a:headEnd/>
            <a:tailEnd/>
          </a:ln>
        </p:spPr>
      </p:pic>
      <p:sp>
        <p:nvSpPr>
          <p:cNvPr id="14338" name="Content Placeholder 2"/>
          <p:cNvSpPr>
            <a:spLocks noGrp="1"/>
          </p:cNvSpPr>
          <p:nvPr>
            <p:ph idx="4294967295"/>
          </p:nvPr>
        </p:nvSpPr>
        <p:spPr>
          <a:xfrm>
            <a:off x="598488" y="1600200"/>
            <a:ext cx="8088312" cy="1811338"/>
          </a:xfrm>
        </p:spPr>
        <p:txBody>
          <a:bodyPr/>
          <a:lstStyle/>
          <a:p>
            <a:pPr eaLnBrk="1" hangingPunct="1"/>
            <a:r>
              <a:rPr lang="en-GB" sz="2000" smtClean="0"/>
              <a:t>2012 288 Members – Affiliation fees  £575.80</a:t>
            </a:r>
          </a:p>
          <a:p>
            <a:pPr eaLnBrk="1" hangingPunct="1"/>
            <a:r>
              <a:rPr lang="en-GB" sz="2000" smtClean="0"/>
              <a:t>2013 424 Members – Affiliation fees  £784.20</a:t>
            </a:r>
          </a:p>
          <a:p>
            <a:pPr eaLnBrk="1" hangingPunct="1"/>
            <a:r>
              <a:rPr lang="en-GB" sz="2000" smtClean="0"/>
              <a:t>2014 487 Members – Affiliation fees  £818.00</a:t>
            </a:r>
          </a:p>
          <a:p>
            <a:pPr eaLnBrk="1" hangingPunct="1"/>
            <a:r>
              <a:rPr lang="en-GB" sz="2000" smtClean="0"/>
              <a:t>Current Total 464 Current Full Members</a:t>
            </a:r>
          </a:p>
        </p:txBody>
      </p:sp>
      <p:sp>
        <p:nvSpPr>
          <p:cNvPr id="14339" name="Title 1"/>
          <p:cNvSpPr>
            <a:spLocks noGrp="1"/>
          </p:cNvSpPr>
          <p:nvPr>
            <p:ph type="title" idx="4294967295"/>
          </p:nvPr>
        </p:nvSpPr>
        <p:spPr/>
        <p:txBody>
          <a:bodyPr/>
          <a:lstStyle/>
          <a:p>
            <a:pPr eaLnBrk="1" hangingPunct="1"/>
            <a:r>
              <a:rPr lang="en-GB" sz="2800" b="1" u="sng" smtClean="0"/>
              <a:t>Membership Secretary &amp; Volunteers</a:t>
            </a:r>
            <a:r>
              <a:rPr lang="en-GB" smtClean="0"/>
              <a:t> </a:t>
            </a:r>
            <a:r>
              <a:rPr lang="en-GB" sz="2400" smtClean="0"/>
              <a:t>– Keith Steer</a:t>
            </a:r>
            <a:endParaRPr lang="en-GB" smtClean="0"/>
          </a:p>
        </p:txBody>
      </p:sp>
      <p:pic>
        <p:nvPicPr>
          <p:cNvPr id="14340" name="Picture 6"/>
          <p:cNvPicPr>
            <a:picLocks noChangeAspect="1" noChangeArrowheads="1"/>
          </p:cNvPicPr>
          <p:nvPr/>
        </p:nvPicPr>
        <p:blipFill>
          <a:blip r:embed="rId3"/>
          <a:srcRect/>
          <a:stretch>
            <a:fillRect/>
          </a:stretch>
        </p:blipFill>
        <p:spPr bwMode="auto">
          <a:xfrm>
            <a:off x="598488" y="3219450"/>
            <a:ext cx="7802562" cy="356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sp>
        <p:nvSpPr>
          <p:cNvPr id="3" name="Content Placeholder 2"/>
          <p:cNvSpPr>
            <a:spLocks noGrp="1"/>
          </p:cNvSpPr>
          <p:nvPr>
            <p:ph idx="1"/>
          </p:nvPr>
        </p:nvSpPr>
        <p:spPr>
          <a:xfrm>
            <a:off x="598488" y="1600200"/>
            <a:ext cx="8088312" cy="3319463"/>
          </a:xfrm>
        </p:spPr>
        <p:txBody>
          <a:bodyPr>
            <a:normAutofit/>
          </a:bodyPr>
          <a:lstStyle/>
          <a:p>
            <a:pPr eaLnBrk="1" hangingPunct="1">
              <a:lnSpc>
                <a:spcPct val="80000"/>
              </a:lnSpc>
            </a:pPr>
            <a:r>
              <a:rPr lang="en-GB" sz="2200" smtClean="0"/>
              <a:t>Purchase of a lot more freestyle </a:t>
            </a:r>
          </a:p>
          <a:p>
            <a:pPr eaLnBrk="1" hangingPunct="1">
              <a:lnSpc>
                <a:spcPct val="80000"/>
              </a:lnSpc>
              <a:buFont typeface="Arial" charset="0"/>
              <a:buNone/>
            </a:pPr>
            <a:r>
              <a:rPr lang="en-GB" sz="2200" smtClean="0"/>
              <a:t>     boats by club members.</a:t>
            </a:r>
          </a:p>
          <a:p>
            <a:pPr eaLnBrk="1" hangingPunct="1">
              <a:lnSpc>
                <a:spcPct val="80000"/>
              </a:lnSpc>
            </a:pPr>
            <a:r>
              <a:rPr lang="en-GB" sz="2200" smtClean="0"/>
              <a:t>-Any Aspirant Freestyle Paddlers</a:t>
            </a:r>
          </a:p>
          <a:p>
            <a:pPr eaLnBrk="1" hangingPunct="1">
              <a:lnSpc>
                <a:spcPct val="80000"/>
              </a:lnSpc>
            </a:pPr>
            <a:r>
              <a:rPr lang="en-GB" sz="2200" smtClean="0"/>
              <a:t>-Sam Preston</a:t>
            </a:r>
          </a:p>
          <a:p>
            <a:pPr eaLnBrk="1" hangingPunct="1">
              <a:lnSpc>
                <a:spcPct val="80000"/>
              </a:lnSpc>
            </a:pPr>
            <a:r>
              <a:rPr lang="en-GB" sz="2200" smtClean="0"/>
              <a:t>-Tees Barrage Club Trip</a:t>
            </a:r>
          </a:p>
          <a:p>
            <a:pPr eaLnBrk="1" hangingPunct="1">
              <a:lnSpc>
                <a:spcPct val="80000"/>
              </a:lnSpc>
            </a:pPr>
            <a:r>
              <a:rPr lang="en-GB" sz="2200" smtClean="0"/>
              <a:t>-Don't Let a Swim stop You</a:t>
            </a:r>
          </a:p>
          <a:p>
            <a:pPr eaLnBrk="1" hangingPunct="1">
              <a:lnSpc>
                <a:spcPct val="80000"/>
              </a:lnSpc>
            </a:pPr>
            <a:r>
              <a:rPr lang="en-GB" sz="2200" smtClean="0"/>
              <a:t>-Surfing Trips - Anglesey, Crosby.</a:t>
            </a:r>
          </a:p>
          <a:p>
            <a:pPr eaLnBrk="1" hangingPunct="1">
              <a:lnSpc>
                <a:spcPct val="80000"/>
              </a:lnSpc>
            </a:pPr>
            <a:r>
              <a:rPr lang="en-GB" sz="2200" smtClean="0"/>
              <a:t>-Play Boating on the French Alps</a:t>
            </a:r>
          </a:p>
          <a:p>
            <a:pPr eaLnBrk="1" hangingPunct="1">
              <a:lnSpc>
                <a:spcPct val="80000"/>
              </a:lnSpc>
            </a:pPr>
            <a:r>
              <a:rPr lang="en-GB" sz="2200" smtClean="0"/>
              <a:t>-You can’t take the Liverpool out of the Freestyle Paddler but you can take the Freestyle Paddler out of Liverpool.</a:t>
            </a:r>
          </a:p>
        </p:txBody>
      </p:sp>
      <p:pic>
        <p:nvPicPr>
          <p:cNvPr id="15363"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dirty="0" smtClean="0"/>
              <a:t>Discipline Reports – Freestyle</a:t>
            </a:r>
            <a:r>
              <a:rPr lang="en-GB" baseline="-25000" dirty="0" smtClean="0"/>
              <a:t> Mark Garrod</a:t>
            </a:r>
            <a:endParaRPr lang="en-GB" dirty="0"/>
          </a:p>
        </p:txBody>
      </p:sp>
      <p:pic>
        <p:nvPicPr>
          <p:cNvPr id="15366" name="Picture 6"/>
          <p:cNvPicPr>
            <a:picLocks noChangeAspect="1" noChangeArrowheads="1"/>
          </p:cNvPicPr>
          <p:nvPr/>
        </p:nvPicPr>
        <p:blipFill>
          <a:blip r:embed="rId4"/>
          <a:srcRect/>
          <a:stretch>
            <a:fillRect/>
          </a:stretch>
        </p:blipFill>
        <p:spPr bwMode="auto">
          <a:xfrm>
            <a:off x="5106988" y="1600200"/>
            <a:ext cx="3579812" cy="268446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16386" name="Content Placeholder 5"/>
          <p:cNvPicPr>
            <a:picLocks noGrp="1" noChangeAspect="1"/>
          </p:cNvPicPr>
          <p:nvPr>
            <p:ph idx="1"/>
          </p:nvPr>
        </p:nvPicPr>
        <p:blipFill>
          <a:blip r:embed="rId3"/>
          <a:srcRect l="-348" t="11334" r="-1387" b="12531"/>
          <a:stretch>
            <a:fillRect/>
          </a:stretch>
        </p:blipFill>
        <p:spPr>
          <a:xfrm>
            <a:off x="1585913" y="1417638"/>
            <a:ext cx="6275387" cy="3517900"/>
          </a:xfrm>
        </p:spPr>
      </p:pic>
      <p:pic>
        <p:nvPicPr>
          <p:cNvPr id="16387" name="Picture 4" descr="club logo 2.jpeg"/>
          <p:cNvPicPr>
            <a:picLocks noChangeAspect="1"/>
          </p:cNvPicPr>
          <p:nvPr/>
        </p:nvPicPr>
        <p:blipFill>
          <a:blip r:embed="rId4"/>
          <a:srcRect/>
          <a:stretch>
            <a:fillRect/>
          </a:stretch>
        </p:blipFill>
        <p:spPr bwMode="auto">
          <a:xfrm>
            <a:off x="7591425" y="5240338"/>
            <a:ext cx="1127125" cy="1211262"/>
          </a:xfrm>
          <a:prstGeom prst="rect">
            <a:avLst/>
          </a:prstGeom>
          <a:noFill/>
          <a:ln w="9525">
            <a:noFill/>
            <a:miter lim="800000"/>
            <a:headEnd/>
            <a:tailEnd/>
          </a:ln>
        </p:spPr>
      </p:pic>
      <p:sp>
        <p:nvSpPr>
          <p:cNvPr id="16388" name="Title 1"/>
          <p:cNvSpPr>
            <a:spLocks noGrp="1"/>
          </p:cNvSpPr>
          <p:nvPr>
            <p:ph type="title"/>
          </p:nvPr>
        </p:nvSpPr>
        <p:spPr/>
        <p:txBody>
          <a:bodyPr/>
          <a:lstStyle/>
          <a:p>
            <a:pPr eaLnBrk="1" hangingPunct="1"/>
            <a:r>
              <a:rPr lang="en-GB" smtClean="0"/>
              <a:t>Discipline Reports – Social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17410"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17411" name="Title 1"/>
          <p:cNvSpPr>
            <a:spLocks noGrp="1"/>
          </p:cNvSpPr>
          <p:nvPr>
            <p:ph type="title" idx="4294967295"/>
          </p:nvPr>
        </p:nvSpPr>
        <p:spPr/>
        <p:txBody>
          <a:bodyPr/>
          <a:lstStyle/>
          <a:p>
            <a:pPr eaLnBrk="1" hangingPunct="1"/>
            <a:r>
              <a:rPr lang="en-GB" smtClean="0"/>
              <a:t>Discipline Reports – Social</a:t>
            </a:r>
          </a:p>
        </p:txBody>
      </p:sp>
      <p:sp>
        <p:nvSpPr>
          <p:cNvPr id="17412" name="Text Box 6"/>
          <p:cNvSpPr txBox="1">
            <a:spLocks noChangeArrowheads="1"/>
          </p:cNvSpPr>
          <p:nvPr/>
        </p:nvSpPr>
        <p:spPr bwMode="auto">
          <a:xfrm>
            <a:off x="457200" y="1417638"/>
            <a:ext cx="8059738" cy="3113087"/>
          </a:xfrm>
          <a:prstGeom prst="rect">
            <a:avLst/>
          </a:prstGeom>
          <a:noFill/>
          <a:ln w="9525">
            <a:noFill/>
            <a:miter lim="800000"/>
            <a:headEnd/>
            <a:tailEnd/>
          </a:ln>
        </p:spPr>
        <p:txBody>
          <a:bodyPr>
            <a:spAutoFit/>
          </a:bodyPr>
          <a:lstStyle/>
          <a:p>
            <a:pPr defTabSz="914400"/>
            <a:r>
              <a:rPr lang="en-GB"/>
              <a:t>The number of junior members has increased this year and social events we have arranged like Halloween, Christmas and Easter paddles have had really good turn outs. Easter was once again back in the docks after last year being held in the pool. It saw lots of paddlers on the water along with copious amounts of cake, chocolate and hot juice. </a:t>
            </a:r>
          </a:p>
          <a:p>
            <a:pPr defTabSz="914400"/>
            <a:endParaRPr lang="en-GB"/>
          </a:p>
          <a:p>
            <a:pPr defTabSz="914400"/>
            <a:r>
              <a:rPr lang="en-GB"/>
              <a:t>Last years Santa dash to Dukes Dock was a very festive affair! Inflatable Santa's, tinsel and fairy lights were in abundance. Over 35 members attended and enjoyed hot Vimto, warm mulled wine and mince pies whilst sheltering on the slipway opposite the wheel. We will be definitely planning a Santa dash nearer Christmas.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GB" smtClean="0"/>
              <a:t>Discipline Reports – Sea </a:t>
            </a:r>
            <a:r>
              <a:rPr lang="en-GB" baseline="-25000" smtClean="0"/>
              <a:t>Brian Green</a:t>
            </a:r>
            <a:endParaRPr lang="en-GB" smtClean="0"/>
          </a:p>
        </p:txBody>
      </p:sp>
      <p:pic>
        <p:nvPicPr>
          <p:cNvPr id="18434"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18435"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sp>
        <p:nvSpPr>
          <p:cNvPr id="18438" name="Text Box 6"/>
          <p:cNvSpPr txBox="1">
            <a:spLocks noChangeArrowheads="1"/>
          </p:cNvSpPr>
          <p:nvPr/>
        </p:nvSpPr>
        <p:spPr bwMode="auto">
          <a:xfrm>
            <a:off x="736600" y="1801813"/>
            <a:ext cx="7950200" cy="366712"/>
          </a:xfrm>
          <a:prstGeom prst="rect">
            <a:avLst/>
          </a:prstGeom>
          <a:noFill/>
          <a:ln w="9525">
            <a:noFill/>
            <a:miter lim="800000"/>
            <a:headEnd/>
            <a:tailEnd/>
          </a:ln>
          <a:effectLst/>
        </p:spPr>
        <p:txBody>
          <a:bodyPr>
            <a:spAutoFit/>
          </a:bodyPr>
          <a:lstStyle/>
          <a:p>
            <a:pPr defTabSz="914400">
              <a:spcBef>
                <a:spcPct val="50000"/>
              </a:spcBef>
            </a:pPr>
            <a:endParaRPr lang="en-GB"/>
          </a:p>
        </p:txBody>
      </p:sp>
      <p:sp>
        <p:nvSpPr>
          <p:cNvPr id="18439" name="Text Box 7"/>
          <p:cNvSpPr txBox="1">
            <a:spLocks noChangeArrowheads="1"/>
          </p:cNvSpPr>
          <p:nvPr/>
        </p:nvSpPr>
        <p:spPr bwMode="auto">
          <a:xfrm>
            <a:off x="736600" y="1801813"/>
            <a:ext cx="7981950" cy="1604962"/>
          </a:xfrm>
          <a:prstGeom prst="rect">
            <a:avLst/>
          </a:prstGeom>
          <a:noFill/>
          <a:ln w="9525">
            <a:noFill/>
            <a:miter lim="800000"/>
            <a:headEnd/>
            <a:tailEnd/>
          </a:ln>
          <a:effectLst/>
        </p:spPr>
        <p:txBody>
          <a:bodyPr>
            <a:spAutoFit/>
          </a:bodyPr>
          <a:lstStyle/>
          <a:p>
            <a:pPr defTabSz="914400">
              <a:spcBef>
                <a:spcPct val="50000"/>
              </a:spcBef>
              <a:buFontTx/>
              <a:buChar char="•"/>
            </a:pPr>
            <a:r>
              <a:rPr lang="en-GB"/>
              <a:t>Introduction to Sea Kayaking Course run at the docks – Peter Thomas</a:t>
            </a:r>
          </a:p>
          <a:p>
            <a:pPr defTabSz="914400">
              <a:spcBef>
                <a:spcPct val="50000"/>
              </a:spcBef>
              <a:buFontTx/>
              <a:buChar char="•"/>
            </a:pPr>
            <a:r>
              <a:rPr lang="en-GB"/>
              <a:t>Menorca Expedition</a:t>
            </a:r>
          </a:p>
          <a:p>
            <a:pPr defTabSz="914400">
              <a:spcBef>
                <a:spcPct val="50000"/>
              </a:spcBef>
              <a:buFontTx/>
              <a:buChar char="•"/>
            </a:pPr>
            <a:r>
              <a:rPr lang="en-GB"/>
              <a:t>Purchase of 3 new sea kayaks for the club </a:t>
            </a:r>
          </a:p>
          <a:p>
            <a:pPr defTabSz="914400">
              <a:spcBef>
                <a:spcPct val="50000"/>
              </a:spcBef>
              <a:buFontTx/>
              <a:buChar char="•"/>
            </a:pPr>
            <a:r>
              <a:rPr lang="en-GB"/>
              <a:t>Georgian Bay Expedition to Canada </a:t>
            </a:r>
          </a:p>
        </p:txBody>
      </p:sp>
      <p:pic>
        <p:nvPicPr>
          <p:cNvPr id="18440" name="Picture 10"/>
          <p:cNvPicPr>
            <a:picLocks noChangeAspect="1"/>
          </p:cNvPicPr>
          <p:nvPr/>
        </p:nvPicPr>
        <p:blipFill>
          <a:blip r:embed="rId4"/>
          <a:srcRect/>
          <a:stretch>
            <a:fillRect/>
          </a:stretch>
        </p:blipFill>
        <p:spPr bwMode="auto">
          <a:xfrm>
            <a:off x="7207250" y="2168525"/>
            <a:ext cx="1511300" cy="17145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algn="r" eaLnBrk="1" hangingPunct="1"/>
            <a:r>
              <a:rPr lang="en-GB" sz="4000" smtClean="0"/>
              <a:t>Discipline Reports – Slalom </a:t>
            </a:r>
            <a:r>
              <a:rPr lang="en-GB" sz="4000" baseline="-25000" smtClean="0"/>
              <a:t>Darren Bohanna </a:t>
            </a:r>
            <a:br>
              <a:rPr lang="en-GB" sz="4000" baseline="-25000" smtClean="0"/>
            </a:br>
            <a:r>
              <a:rPr lang="en-GB" sz="4000" baseline="-25000" smtClean="0"/>
              <a:t>and Michal Giezgala</a:t>
            </a:r>
          </a:p>
        </p:txBody>
      </p:sp>
      <p:sp>
        <p:nvSpPr>
          <p:cNvPr id="19458" name="Content Placeholder 2"/>
          <p:cNvSpPr>
            <a:spLocks noGrp="1"/>
          </p:cNvSpPr>
          <p:nvPr>
            <p:ph idx="1"/>
          </p:nvPr>
        </p:nvSpPr>
        <p:spPr>
          <a:xfrm>
            <a:off x="488950" y="1665288"/>
            <a:ext cx="8229600" cy="4092575"/>
          </a:xfrm>
        </p:spPr>
        <p:txBody>
          <a:bodyPr/>
          <a:lstStyle/>
          <a:p>
            <a:pPr eaLnBrk="1" hangingPunct="1"/>
            <a:r>
              <a:rPr lang="en-GB" smtClean="0"/>
              <a:t>Sven, Will McCormack and I headed off to Oughtibridge near Sheffield for our first slalom comp, Div 4 &amp; 3 in May.</a:t>
            </a:r>
          </a:p>
          <a:p>
            <a:pPr eaLnBrk="1" hangingPunct="1"/>
            <a:r>
              <a:rPr lang="en-GB" smtClean="0"/>
              <a:t>I got promoted to div 3. </a:t>
            </a:r>
          </a:p>
          <a:p>
            <a:pPr eaLnBrk="1" hangingPunct="1">
              <a:buFont typeface="Arial" charset="0"/>
              <a:buNone/>
            </a:pPr>
            <a:r>
              <a:rPr lang="en-GB" smtClean="0"/>
              <a:t>We used the green plastic Fox</a:t>
            </a:r>
          </a:p>
          <a:p>
            <a:pPr eaLnBrk="1" hangingPunct="1">
              <a:buFont typeface="Arial" charset="0"/>
              <a:buNone/>
            </a:pPr>
            <a:r>
              <a:rPr lang="en-GB" smtClean="0"/>
              <a:t>club slalom boats.</a:t>
            </a:r>
          </a:p>
          <a:p>
            <a:pPr eaLnBrk="1" hangingPunct="1">
              <a:buFont typeface="Arial" charset="0"/>
              <a:buNone/>
            </a:pPr>
            <a:endParaRPr lang="en-GB" smtClean="0"/>
          </a:p>
        </p:txBody>
      </p:sp>
      <p:pic>
        <p:nvPicPr>
          <p:cNvPr id="19459" name="Picture 3" descr="club logo.jpeg"/>
          <p:cNvPicPr>
            <a:picLocks noChangeAspect="1"/>
          </p:cNvPicPr>
          <p:nvPr/>
        </p:nvPicPr>
        <p:blipFill>
          <a:blip r:embed="rId2"/>
          <a:srcRect/>
          <a:stretch>
            <a:fillRect/>
          </a:stretch>
        </p:blipFill>
        <p:spPr bwMode="auto">
          <a:xfrm>
            <a:off x="457200" y="5051425"/>
            <a:ext cx="1619250" cy="1619250"/>
          </a:xfrm>
          <a:prstGeom prst="rect">
            <a:avLst/>
          </a:prstGeom>
          <a:noFill/>
          <a:ln w="9525">
            <a:noFill/>
            <a:miter lim="800000"/>
            <a:headEnd/>
            <a:tailEnd/>
          </a:ln>
        </p:spPr>
      </p:pic>
      <p:pic>
        <p:nvPicPr>
          <p:cNvPr id="19460" name="Picture 4" descr="club logo 2.jpeg"/>
          <p:cNvPicPr>
            <a:picLocks noChangeAspect="1"/>
          </p:cNvPicPr>
          <p:nvPr/>
        </p:nvPicPr>
        <p:blipFill>
          <a:blip r:embed="rId3"/>
          <a:srcRect/>
          <a:stretch>
            <a:fillRect/>
          </a:stretch>
        </p:blipFill>
        <p:spPr bwMode="auto">
          <a:xfrm>
            <a:off x="7591425" y="5240338"/>
            <a:ext cx="1127125" cy="1211262"/>
          </a:xfrm>
          <a:prstGeom prst="rect">
            <a:avLst/>
          </a:prstGeom>
          <a:noFill/>
          <a:ln w="9525">
            <a:noFill/>
            <a:miter lim="800000"/>
            <a:headEnd/>
            <a:tailEnd/>
          </a:ln>
        </p:spPr>
      </p:pic>
      <p:pic>
        <p:nvPicPr>
          <p:cNvPr id="19462" name="Picture 6"/>
          <p:cNvPicPr>
            <a:picLocks noChangeAspect="1" noChangeArrowheads="1"/>
          </p:cNvPicPr>
          <p:nvPr/>
        </p:nvPicPr>
        <p:blipFill>
          <a:blip r:embed="rId4"/>
          <a:srcRect/>
          <a:stretch>
            <a:fillRect/>
          </a:stretch>
        </p:blipFill>
        <p:spPr bwMode="auto">
          <a:xfrm>
            <a:off x="6134100" y="3330575"/>
            <a:ext cx="2743200" cy="3121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TotalTime>
  <Words>682</Words>
  <Application>Microsoft Macintosh PowerPoint</Application>
  <PresentationFormat>On-screen Show (4:3)</PresentationFormat>
  <Paragraphs>88</Paragraphs>
  <Slides>18</Slides>
  <Notes>0</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18</vt:i4>
      </vt:variant>
    </vt:vector>
  </HeadingPairs>
  <TitlesOfParts>
    <vt:vector size="21" baseType="lpstr">
      <vt:lpstr>Arial</vt:lpstr>
      <vt:lpstr>Calibri</vt:lpstr>
      <vt:lpstr>Office Theme</vt:lpstr>
      <vt:lpstr>Liverpool Canoe Club</vt:lpstr>
      <vt:lpstr>Treasurer Report Sam Godsell</vt:lpstr>
      <vt:lpstr>Club Accounts 2013-2014</vt:lpstr>
      <vt:lpstr>Membership Secretary &amp; Volunteers – Keith Steer</vt:lpstr>
      <vt:lpstr>Discipline Reports – Freestyle Mark Garrod</vt:lpstr>
      <vt:lpstr>Discipline Reports – Social</vt:lpstr>
      <vt:lpstr>Discipline Reports – Social</vt:lpstr>
      <vt:lpstr>Discipline Reports – Sea Brian Green</vt:lpstr>
      <vt:lpstr>Discipline Reports – Slalom Darren Bohanna  and Michal Giezgala</vt:lpstr>
      <vt:lpstr>Slide 10</vt:lpstr>
      <vt:lpstr>Slide 11</vt:lpstr>
      <vt:lpstr>Slide 12</vt:lpstr>
      <vt:lpstr>Discipline Reports – Coaching Ian Bell</vt:lpstr>
      <vt:lpstr>Discipline Reports – Polo Scott Gibson</vt:lpstr>
      <vt:lpstr>Discipline Reports – White Water  Roy McHale &amp; Mark Young </vt:lpstr>
      <vt:lpstr>Discipline Reports – Kayak Safety John Worswick</vt:lpstr>
      <vt:lpstr>Discipline Reports – Juniors Chris Murphy</vt:lpstr>
      <vt:lpstr>Discipline Reports – Open Canoeing Paul Harwood</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Liverpool Canoe Club</dc:title>
  <dc:creator>S Francesca Annan</dc:creator>
  <cp:lastModifiedBy>Keith</cp:lastModifiedBy>
  <cp:revision>15</cp:revision>
  <dcterms:created xsi:type="dcterms:W3CDTF">2014-10-12T13:06:55Z</dcterms:created>
  <dcterms:modified xsi:type="dcterms:W3CDTF">2014-10-13T16:55:01Z</dcterms:modified>
</cp:coreProperties>
</file>